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210 NuriGothic Regular" panose="020B0600000101010101" charset="-127"/>
      <p:regular r:id="rId9"/>
    </p:embeddedFont>
    <p:embeddedFont>
      <p:font typeface="Gabia Maeumgyeol" panose="020B0600000101010101" charset="-127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5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8724900"/>
            <a:ext cx="17145000" cy="12065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105400" y="4038600"/>
            <a:ext cx="8343900" cy="331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ko-KR" sz="18600" b="1" i="0" u="none" strike="noStrike" spc="-1500" dirty="0">
                <a:solidFill>
                  <a:srgbClr val="5A4103"/>
                </a:solidFill>
                <a:ea typeface="Gabia Maeumgyeol"/>
              </a:rPr>
              <a:t>라</a:t>
            </a:r>
            <a:r>
              <a:rPr lang="en-US" sz="18600" b="1" i="0" u="none" strike="noStrike" spc="-1500" dirty="0">
                <a:solidFill>
                  <a:srgbClr val="5A4103"/>
                </a:solidFill>
                <a:latin typeface="Gabia Maeumgyeol"/>
              </a:rPr>
              <a:t> </a:t>
            </a:r>
            <a:r>
              <a:rPr lang="ko-KR" sz="18600" b="1" i="0" u="none" strike="noStrike" spc="-1500" dirty="0">
                <a:solidFill>
                  <a:srgbClr val="5A4103"/>
                </a:solidFill>
                <a:ea typeface="Gabia Maeumgyeol"/>
              </a:rPr>
              <a:t>온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334000" y="7023100"/>
            <a:ext cx="7950200" cy="558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3100" b="0" i="0" u="none" strike="noStrike">
                <a:solidFill>
                  <a:srgbClr val="2B1D00"/>
                </a:solidFill>
                <a:ea typeface="210 NuriGothic Regular"/>
              </a:rPr>
              <a:t>대학</a:t>
            </a:r>
            <a:r>
              <a:rPr lang="en-US" sz="31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3100" b="0" i="0" u="none" strike="noStrike">
                <a:solidFill>
                  <a:srgbClr val="2B1D00"/>
                </a:solidFill>
                <a:ea typeface="210 NuriGothic Regular"/>
              </a:rPr>
              <a:t>서적</a:t>
            </a:r>
            <a:r>
              <a:rPr lang="en-US" sz="31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3100" b="0" i="0" u="none" strike="noStrike">
                <a:solidFill>
                  <a:srgbClr val="2B1D00"/>
                </a:solidFill>
                <a:ea typeface="210 NuriGothic Regular"/>
              </a:rPr>
              <a:t>중고</a:t>
            </a:r>
            <a:r>
              <a:rPr lang="en-US" sz="31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3100" b="0" i="0" u="none" strike="noStrike">
                <a:solidFill>
                  <a:srgbClr val="2B1D00"/>
                </a:solidFill>
                <a:ea typeface="210 NuriGothic Regular"/>
              </a:rPr>
              <a:t>거래</a:t>
            </a:r>
            <a:r>
              <a:rPr lang="en-US" sz="31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3100" b="0" i="0" u="none" strike="noStrike">
                <a:solidFill>
                  <a:srgbClr val="2B1D00"/>
                </a:solidFill>
                <a:ea typeface="210 NuriGothic Regular"/>
              </a:rPr>
              <a:t>웹</a:t>
            </a:r>
            <a:r>
              <a:rPr lang="en-US" sz="31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3100" b="0" i="0" u="none" strike="noStrike">
                <a:solidFill>
                  <a:srgbClr val="2B1D00"/>
                </a:solidFill>
                <a:ea typeface="210 NuriGothic Regular"/>
              </a:rPr>
              <a:t>사이트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181600" y="9118600"/>
            <a:ext cx="7937500" cy="393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2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팀원</a:t>
            </a:r>
            <a:r>
              <a:rPr lang="en-US" sz="22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[ </a:t>
            </a:r>
            <a:r>
              <a:rPr lang="ko-KR" sz="22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조문정</a:t>
            </a:r>
            <a:r>
              <a:rPr lang="en-US" sz="22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, </a:t>
            </a:r>
            <a:r>
              <a:rPr lang="ko-KR" sz="22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노준희</a:t>
            </a:r>
            <a:r>
              <a:rPr lang="en-US" sz="22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, </a:t>
            </a:r>
            <a:r>
              <a:rPr lang="ko-KR" sz="22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임형석</a:t>
            </a:r>
            <a:r>
              <a:rPr lang="en-US" sz="22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, </a:t>
            </a:r>
            <a:r>
              <a:rPr lang="ko-KR" sz="22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이승호</a:t>
            </a:r>
            <a:r>
              <a:rPr lang="en-US" sz="22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, </a:t>
            </a:r>
            <a:r>
              <a:rPr lang="ko-KR" sz="22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이예은</a:t>
            </a:r>
            <a:r>
              <a:rPr lang="en-US" sz="22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]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5700" y="850900"/>
            <a:ext cx="3276600" cy="3086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0" y="850900"/>
            <a:ext cx="444500" cy="4445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524000" y="850900"/>
            <a:ext cx="5219700" cy="1346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1300"/>
              </a:lnSpc>
            </a:pP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목차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3300" y="2400300"/>
            <a:ext cx="6819900" cy="863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147300" y="2578100"/>
            <a:ext cx="63119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프로젝트</a:t>
            </a:r>
            <a:r>
              <a:rPr lang="en-US" sz="27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소개</a:t>
            </a:r>
            <a:r>
              <a:rPr lang="en-US" sz="27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및</a:t>
            </a:r>
            <a:r>
              <a:rPr lang="en-US" sz="27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동기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33800" y="2311400"/>
            <a:ext cx="355600" cy="355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3300" y="3492500"/>
            <a:ext cx="6819900" cy="863600"/>
          </a:xfrm>
          <a:prstGeom prst="rect">
            <a:avLst/>
          </a:prstGeom>
          <a:effectLst>
            <a:outerShdw blurRad="28203" dir="5400000">
              <a:srgbClr val="9D7100">
                <a:alpha val="10000"/>
              </a:srgbClr>
            </a:outerShdw>
          </a:effec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33800" y="3403600"/>
            <a:ext cx="355600" cy="3556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3300" y="4572000"/>
            <a:ext cx="6819900" cy="8636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0147300" y="3670300"/>
            <a:ext cx="63119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프로젝트</a:t>
            </a:r>
            <a:r>
              <a:rPr lang="en-US" sz="27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목표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33800" y="4483100"/>
            <a:ext cx="355600" cy="3556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1633200" y="4762500"/>
            <a:ext cx="33782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시연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3300" y="7099300"/>
            <a:ext cx="6819900" cy="8636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0147300" y="7277100"/>
            <a:ext cx="63119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700" b="0" i="0" u="none" strike="noStrike">
                <a:solidFill>
                  <a:srgbClr val="2B1D00"/>
                </a:solidFill>
                <a:latin typeface="210 NuriGothic Regular"/>
              </a:rPr>
              <a:t>Q&amp;A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33800" y="6743700"/>
            <a:ext cx="355600" cy="3556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93300" y="5880100"/>
            <a:ext cx="6819900" cy="863600"/>
          </a:xfrm>
          <a:prstGeom prst="rect">
            <a:avLst/>
          </a:prstGeom>
          <a:effectLst>
            <a:outerShdw blurRad="28203" dir="5400000">
              <a:srgbClr val="9D7100">
                <a:alpha val="10000"/>
              </a:srgbClr>
            </a:outerShdw>
          </a:effectLst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33800" y="5791200"/>
            <a:ext cx="355600" cy="3556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0147300" y="6057900"/>
            <a:ext cx="63119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개선할</a:t>
            </a:r>
            <a:r>
              <a:rPr lang="en-US" sz="27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점</a:t>
            </a:r>
            <a:r>
              <a:rPr lang="en-US" sz="27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및</a:t>
            </a:r>
            <a:r>
              <a:rPr lang="en-US" sz="27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향후</a:t>
            </a:r>
            <a:r>
              <a:rPr lang="en-US" sz="27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>
                <a:solidFill>
                  <a:srgbClr val="2B1D00"/>
                </a:solidFill>
                <a:ea typeface="210 NuriGothic Regular"/>
              </a:rPr>
              <a:t>계획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987800" y="-4013200"/>
            <a:ext cx="10312400" cy="1831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850900"/>
            <a:ext cx="444500" cy="4445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85900" y="889000"/>
            <a:ext cx="9423400" cy="1346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1300"/>
              </a:lnSpc>
            </a:pP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프로젝트</a:t>
            </a:r>
            <a:r>
              <a:rPr lang="en-US" sz="7600" b="0" i="0" u="none" strike="noStrike" spc="-6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소개</a:t>
            </a:r>
            <a:r>
              <a:rPr lang="en-US" sz="7600" b="0" i="0" u="none" strike="noStrike" spc="-6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및</a:t>
            </a:r>
            <a:r>
              <a:rPr lang="en-US" sz="7600" b="0" i="0" u="none" strike="noStrike" spc="-6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동기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89000" y="2451100"/>
            <a:ext cx="8572500" cy="736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ko-KR" sz="4100" b="0" i="0" u="none" strike="noStrike" spc="-200">
                <a:solidFill>
                  <a:srgbClr val="5A4103"/>
                </a:solidFill>
                <a:ea typeface="210 NuriGothic Regular"/>
              </a:rPr>
              <a:t>전공서적</a:t>
            </a:r>
            <a:r>
              <a:rPr lang="en-US" sz="4100" b="0" i="0" u="none" strike="noStrike" spc="-200">
                <a:solidFill>
                  <a:srgbClr val="5A4103"/>
                </a:solidFill>
                <a:latin typeface="210 NuriGothic Regular"/>
              </a:rPr>
              <a:t> </a:t>
            </a:r>
            <a:r>
              <a:rPr lang="ko-KR" sz="4100" b="0" i="0" u="none" strike="noStrike" spc="-200">
                <a:solidFill>
                  <a:srgbClr val="5A4103"/>
                </a:solidFill>
                <a:ea typeface="210 NuriGothic Regular"/>
              </a:rPr>
              <a:t>구매로</a:t>
            </a:r>
            <a:r>
              <a:rPr lang="en-US" sz="4100" b="0" i="0" u="none" strike="noStrike" spc="-200">
                <a:solidFill>
                  <a:srgbClr val="5A4103"/>
                </a:solidFill>
                <a:latin typeface="210 NuriGothic Regular"/>
              </a:rPr>
              <a:t> </a:t>
            </a:r>
            <a:r>
              <a:rPr lang="ko-KR" sz="4100" b="0" i="0" u="none" strike="noStrike" spc="-200">
                <a:solidFill>
                  <a:srgbClr val="5A4103"/>
                </a:solidFill>
                <a:ea typeface="210 NuriGothic Regular"/>
              </a:rPr>
              <a:t>인한</a:t>
            </a:r>
            <a:r>
              <a:rPr lang="en-US" sz="4100" b="0" i="0" u="none" strike="noStrike" spc="-200">
                <a:solidFill>
                  <a:srgbClr val="5A4103"/>
                </a:solidFill>
                <a:latin typeface="210 NuriGothic Regular"/>
              </a:rPr>
              <a:t> </a:t>
            </a:r>
            <a:r>
              <a:rPr lang="ko-KR" sz="4100" b="0" i="0" u="none" strike="noStrike" spc="-200">
                <a:solidFill>
                  <a:srgbClr val="5A4103"/>
                </a:solidFill>
                <a:ea typeface="210 NuriGothic Regular"/>
              </a:rPr>
              <a:t>경제적</a:t>
            </a:r>
            <a:r>
              <a:rPr lang="en-US" sz="4100" b="0" i="0" u="none" strike="noStrike" spc="-200">
                <a:solidFill>
                  <a:srgbClr val="5A4103"/>
                </a:solidFill>
                <a:latin typeface="210 NuriGothic Regular"/>
              </a:rPr>
              <a:t> </a:t>
            </a:r>
            <a:r>
              <a:rPr lang="ko-KR" sz="4100" b="0" i="0" u="none" strike="noStrike" spc="-200">
                <a:solidFill>
                  <a:srgbClr val="5A4103"/>
                </a:solidFill>
                <a:ea typeface="210 NuriGothic Regular"/>
              </a:rPr>
              <a:t>부담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100" y="3835400"/>
            <a:ext cx="825500" cy="7239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9500" y="7708900"/>
            <a:ext cx="838200" cy="7366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3835400"/>
            <a:ext cx="825500" cy="7239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9500" y="3835400"/>
            <a:ext cx="825500" cy="7239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1700" y="3835400"/>
            <a:ext cx="825500" cy="7239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900" y="3835400"/>
            <a:ext cx="825500" cy="7239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100" y="4737100"/>
            <a:ext cx="825500" cy="7239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4737100"/>
            <a:ext cx="825500" cy="7239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9500" y="4737100"/>
            <a:ext cx="825500" cy="7239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1700" y="4737100"/>
            <a:ext cx="825500" cy="7239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900" y="4737100"/>
            <a:ext cx="825500" cy="723900"/>
          </a:xfrm>
          <a:prstGeom prst="rect">
            <a:avLst/>
          </a:prstGeom>
        </p:spPr>
      </p:pic>
      <p:pic>
        <p:nvPicPr>
          <p:cNvPr id="17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100" y="5664200"/>
            <a:ext cx="825500" cy="723900"/>
          </a:xfrm>
          <a:prstGeom prst="rect">
            <a:avLst/>
          </a:prstGeom>
        </p:spPr>
      </p:pic>
      <p:pic>
        <p:nvPicPr>
          <p:cNvPr id="18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5664200"/>
            <a:ext cx="825500" cy="72390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9500" y="5664200"/>
            <a:ext cx="825500" cy="723900"/>
          </a:xfrm>
          <a:prstGeom prst="rect">
            <a:avLst/>
          </a:prstGeom>
        </p:spPr>
      </p:pic>
      <p:pic>
        <p:nvPicPr>
          <p:cNvPr id="20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1700" y="5651500"/>
            <a:ext cx="825500" cy="723900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900" y="5664200"/>
            <a:ext cx="825500" cy="723900"/>
          </a:xfrm>
          <a:prstGeom prst="rect">
            <a:avLst/>
          </a:prstGeom>
        </p:spPr>
      </p:pic>
      <p:pic>
        <p:nvPicPr>
          <p:cNvPr id="22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100" y="6667500"/>
            <a:ext cx="825500" cy="723900"/>
          </a:xfrm>
          <a:prstGeom prst="rect">
            <a:avLst/>
          </a:prstGeom>
        </p:spPr>
      </p:pic>
      <p:pic>
        <p:nvPicPr>
          <p:cNvPr id="23" name="Picture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6667500"/>
            <a:ext cx="825500" cy="723900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9500" y="6667500"/>
            <a:ext cx="825500" cy="723900"/>
          </a:xfrm>
          <a:prstGeom prst="rect">
            <a:avLst/>
          </a:prstGeom>
        </p:spPr>
      </p:pic>
      <p:pic>
        <p:nvPicPr>
          <p:cNvPr id="25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1700" y="6667500"/>
            <a:ext cx="825500" cy="723900"/>
          </a:xfrm>
          <a:prstGeom prst="rect">
            <a:avLst/>
          </a:prstGeom>
        </p:spPr>
      </p:pic>
      <p:pic>
        <p:nvPicPr>
          <p:cNvPr id="26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900" y="6667500"/>
            <a:ext cx="825500" cy="723900"/>
          </a:xfrm>
          <a:prstGeom prst="rect">
            <a:avLst/>
          </a:prstGeom>
        </p:spPr>
      </p:pic>
      <p:pic>
        <p:nvPicPr>
          <p:cNvPr id="27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100" y="7708900"/>
            <a:ext cx="825500" cy="723900"/>
          </a:xfrm>
          <a:prstGeom prst="rect">
            <a:avLst/>
          </a:prstGeom>
        </p:spPr>
      </p:pic>
      <p:pic>
        <p:nvPicPr>
          <p:cNvPr id="28" name="Pictur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7708900"/>
            <a:ext cx="825500" cy="723900"/>
          </a:xfrm>
          <a:prstGeom prst="rect">
            <a:avLst/>
          </a:prstGeom>
        </p:spPr>
      </p:pic>
      <p:pic>
        <p:nvPicPr>
          <p:cNvPr id="29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5200" y="7708900"/>
            <a:ext cx="838200" cy="736600"/>
          </a:xfrm>
          <a:prstGeom prst="rect">
            <a:avLst/>
          </a:prstGeom>
        </p:spPr>
      </p:pic>
      <p:pic>
        <p:nvPicPr>
          <p:cNvPr id="30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1700" y="7708900"/>
            <a:ext cx="838200" cy="736600"/>
          </a:xfrm>
          <a:prstGeom prst="rect">
            <a:avLst/>
          </a:prstGeom>
        </p:spPr>
      </p:pic>
      <p:pic>
        <p:nvPicPr>
          <p:cNvPr id="31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4600" y="4838700"/>
            <a:ext cx="596900" cy="520700"/>
          </a:xfrm>
          <a:prstGeom prst="rect">
            <a:avLst/>
          </a:prstGeom>
        </p:spPr>
      </p:pic>
      <p:pic>
        <p:nvPicPr>
          <p:cNvPr id="32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32700" y="6438900"/>
            <a:ext cx="622300" cy="533400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8407400" y="4838700"/>
            <a:ext cx="3594100" cy="825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500" b="0" i="0" u="none" strike="noStrike" dirty="0">
                <a:solidFill>
                  <a:srgbClr val="000000"/>
                </a:solidFill>
                <a:ea typeface="210 NuriGothic Regular"/>
              </a:rPr>
              <a:t>부담</a:t>
            </a:r>
            <a:r>
              <a:rPr lang="en-US" sz="2500" b="0" i="0" u="none" strike="noStrike" dirty="0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2500" b="0" i="0" u="none" strike="noStrike" dirty="0">
                <a:solidFill>
                  <a:srgbClr val="000000"/>
                </a:solidFill>
                <a:ea typeface="210 NuriGothic Regular"/>
              </a:rPr>
              <a:t>된</a:t>
            </a:r>
            <a:r>
              <a:rPr lang="en-US" sz="2500" b="0" i="0" u="none" strike="noStrike" dirty="0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2500" b="0" i="0" u="none" strike="noStrike" dirty="0">
                <a:solidFill>
                  <a:srgbClr val="000000"/>
                </a:solidFill>
                <a:ea typeface="210 NuriGothic Regular"/>
              </a:rPr>
              <a:t>적</a:t>
            </a:r>
            <a:r>
              <a:rPr lang="en-US" sz="2500" b="0" i="0" u="none" strike="noStrike" dirty="0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2500" b="0" i="0" u="none" strike="noStrike" dirty="0">
                <a:solidFill>
                  <a:srgbClr val="000000"/>
                </a:solidFill>
                <a:ea typeface="210 NuriGothic Regular"/>
              </a:rPr>
              <a:t>있다</a:t>
            </a:r>
            <a:r>
              <a:rPr lang="en-US" sz="2500" b="0" i="0" u="none" strike="noStrike" dirty="0">
                <a:solidFill>
                  <a:srgbClr val="000000"/>
                </a:solidFill>
                <a:latin typeface="210 NuriGothic Regular"/>
              </a:rPr>
              <a:t> (96.8%)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324100" y="8915400"/>
            <a:ext cx="5778500" cy="495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800" b="0" i="0" u="none" strike="noStrike">
                <a:solidFill>
                  <a:srgbClr val="5A4103"/>
                </a:solidFill>
                <a:latin typeface="210 NuriGothic Regular"/>
              </a:rPr>
              <a:t>&lt;</a:t>
            </a:r>
            <a:r>
              <a:rPr lang="ko-KR" sz="2800" b="0" i="0" u="none" strike="noStrike">
                <a:solidFill>
                  <a:srgbClr val="5A4103"/>
                </a:solidFill>
                <a:ea typeface="210 NuriGothic Regular"/>
              </a:rPr>
              <a:t>전공</a:t>
            </a:r>
            <a:r>
              <a:rPr lang="en-US" sz="2800" b="0" i="0" u="none" strike="noStrike">
                <a:solidFill>
                  <a:srgbClr val="5A4103"/>
                </a:solidFill>
                <a:latin typeface="210 NuriGothic Regular"/>
              </a:rPr>
              <a:t> </a:t>
            </a:r>
            <a:r>
              <a:rPr lang="ko-KR" sz="2800" b="0" i="0" u="none" strike="noStrike">
                <a:solidFill>
                  <a:srgbClr val="5A4103"/>
                </a:solidFill>
                <a:ea typeface="210 NuriGothic Regular"/>
              </a:rPr>
              <a:t>서적</a:t>
            </a:r>
            <a:r>
              <a:rPr lang="en-US" sz="2800" b="0" i="0" u="none" strike="noStrike">
                <a:solidFill>
                  <a:srgbClr val="5A4103"/>
                </a:solidFill>
                <a:latin typeface="210 NuriGothic Regular"/>
              </a:rPr>
              <a:t> </a:t>
            </a:r>
            <a:r>
              <a:rPr lang="ko-KR" sz="2800" b="0" i="0" u="none" strike="noStrike">
                <a:solidFill>
                  <a:srgbClr val="5A4103"/>
                </a:solidFill>
                <a:ea typeface="210 NuriGothic Regular"/>
              </a:rPr>
              <a:t>부담</a:t>
            </a:r>
            <a:r>
              <a:rPr lang="en-US" sz="2800" b="0" i="0" u="none" strike="noStrike">
                <a:solidFill>
                  <a:srgbClr val="5A4103"/>
                </a:solidFill>
                <a:latin typeface="210 NuriGothic Regular"/>
              </a:rPr>
              <a:t> </a:t>
            </a:r>
            <a:r>
              <a:rPr lang="ko-KR" sz="2800" b="0" i="0" u="none" strike="noStrike">
                <a:solidFill>
                  <a:srgbClr val="5A4103"/>
                </a:solidFill>
                <a:ea typeface="210 NuriGothic Regular"/>
              </a:rPr>
              <a:t>정도</a:t>
            </a:r>
            <a:r>
              <a:rPr lang="en-US" sz="2800" b="0" i="0" u="none" strike="noStrike">
                <a:solidFill>
                  <a:srgbClr val="5A4103"/>
                </a:solidFill>
                <a:latin typeface="210 NuriGothic Regular"/>
              </a:rPr>
              <a:t>&gt;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8445500" y="6464300"/>
            <a:ext cx="3352800" cy="825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2500" b="0" i="0" u="none" strike="noStrike" dirty="0">
                <a:solidFill>
                  <a:srgbClr val="000000"/>
                </a:solidFill>
                <a:ea typeface="210 NuriGothic Regular"/>
              </a:rPr>
              <a:t>부담</a:t>
            </a:r>
            <a:r>
              <a:rPr lang="en-US" sz="2500" b="0" i="0" u="none" strike="noStrike" dirty="0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2500" b="0" i="0" u="none" strike="noStrike" dirty="0">
                <a:solidFill>
                  <a:srgbClr val="000000"/>
                </a:solidFill>
                <a:ea typeface="210 NuriGothic Regular"/>
              </a:rPr>
              <a:t>된</a:t>
            </a:r>
            <a:r>
              <a:rPr lang="en-US" sz="2500" b="0" i="0" u="none" strike="noStrike" dirty="0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altLang="en-US" sz="2500" dirty="0">
                <a:solidFill>
                  <a:srgbClr val="000000"/>
                </a:solidFill>
                <a:latin typeface="210 NuriGothic Regular"/>
                <a:ea typeface="210 NuriGothic Regular"/>
              </a:rPr>
              <a:t>적 </a:t>
            </a:r>
            <a:r>
              <a:rPr lang="ko-KR" sz="2500" b="0" i="0" u="none" strike="noStrike" dirty="0">
                <a:solidFill>
                  <a:srgbClr val="000000"/>
                </a:solidFill>
                <a:ea typeface="210 NuriGothic Regular"/>
              </a:rPr>
              <a:t>없다</a:t>
            </a:r>
            <a:r>
              <a:rPr lang="en-US" sz="2500" b="0" i="0" u="none" strike="noStrike" dirty="0">
                <a:solidFill>
                  <a:srgbClr val="000000"/>
                </a:solidFill>
                <a:latin typeface="210 NuriGothic Regular"/>
              </a:rPr>
              <a:t> (3.2%)</a:t>
            </a:r>
          </a:p>
        </p:txBody>
      </p:sp>
      <p:pic>
        <p:nvPicPr>
          <p:cNvPr id="36" name="Picture 3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04500" y="3543300"/>
            <a:ext cx="7086600" cy="5105400"/>
          </a:xfrm>
          <a:prstGeom prst="rect">
            <a:avLst/>
          </a:prstGeom>
        </p:spPr>
      </p:pic>
      <p:sp>
        <p:nvSpPr>
          <p:cNvPr id="37" name="TextBox 37"/>
          <p:cNvSpPr txBox="1"/>
          <p:nvPr/>
        </p:nvSpPr>
        <p:spPr>
          <a:xfrm>
            <a:off x="11633200" y="8877300"/>
            <a:ext cx="5778500" cy="495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en-US" sz="2800" b="0" i="0" u="none" strike="noStrike">
                <a:solidFill>
                  <a:srgbClr val="5A4103"/>
                </a:solidFill>
                <a:latin typeface="210 NuriGothic Regular"/>
              </a:rPr>
              <a:t>&lt;</a:t>
            </a:r>
            <a:r>
              <a:rPr lang="ko-KR" sz="2800" b="0" i="0" u="none" strike="noStrike">
                <a:solidFill>
                  <a:srgbClr val="5A4103"/>
                </a:solidFill>
                <a:ea typeface="210 NuriGothic Regular"/>
              </a:rPr>
              <a:t>최근</a:t>
            </a:r>
            <a:r>
              <a:rPr lang="en-US" sz="2800" b="0" i="0" u="none" strike="noStrike">
                <a:solidFill>
                  <a:srgbClr val="5A4103"/>
                </a:solidFill>
                <a:latin typeface="210 NuriGothic Regular"/>
              </a:rPr>
              <a:t> </a:t>
            </a:r>
            <a:r>
              <a:rPr lang="ko-KR" sz="2800" b="0" i="0" u="none" strike="noStrike">
                <a:solidFill>
                  <a:srgbClr val="5A4103"/>
                </a:solidFill>
                <a:ea typeface="210 NuriGothic Regular"/>
              </a:rPr>
              <a:t>전공</a:t>
            </a:r>
            <a:r>
              <a:rPr lang="en-US" sz="2800" b="0" i="0" u="none" strike="noStrike">
                <a:solidFill>
                  <a:srgbClr val="5A4103"/>
                </a:solidFill>
                <a:latin typeface="210 NuriGothic Regular"/>
              </a:rPr>
              <a:t> </a:t>
            </a:r>
            <a:r>
              <a:rPr lang="ko-KR" sz="2800" b="0" i="0" u="none" strike="noStrike">
                <a:solidFill>
                  <a:srgbClr val="5A4103"/>
                </a:solidFill>
                <a:ea typeface="210 NuriGothic Regular"/>
              </a:rPr>
              <a:t>서적을</a:t>
            </a:r>
            <a:r>
              <a:rPr lang="en-US" sz="2800" b="0" i="0" u="none" strike="noStrike">
                <a:solidFill>
                  <a:srgbClr val="5A4103"/>
                </a:solidFill>
                <a:latin typeface="210 NuriGothic Regular"/>
              </a:rPr>
              <a:t> </a:t>
            </a:r>
            <a:r>
              <a:rPr lang="ko-KR" sz="2800" b="0" i="0" u="none" strike="noStrike">
                <a:solidFill>
                  <a:srgbClr val="5A4103"/>
                </a:solidFill>
                <a:ea typeface="210 NuriGothic Regular"/>
              </a:rPr>
              <a:t>구매한</a:t>
            </a:r>
            <a:r>
              <a:rPr lang="en-US" sz="2800" b="0" i="0" u="none" strike="noStrike">
                <a:solidFill>
                  <a:srgbClr val="5A4103"/>
                </a:solidFill>
                <a:latin typeface="210 NuriGothic Regular"/>
              </a:rPr>
              <a:t> </a:t>
            </a:r>
            <a:r>
              <a:rPr lang="ko-KR" sz="2800" b="0" i="0" u="none" strike="noStrike">
                <a:solidFill>
                  <a:srgbClr val="5A4103"/>
                </a:solidFill>
                <a:ea typeface="210 NuriGothic Regular"/>
              </a:rPr>
              <a:t>비용</a:t>
            </a:r>
            <a:r>
              <a:rPr lang="en-US" sz="2800" b="0" i="0" u="none" strike="noStrike">
                <a:solidFill>
                  <a:srgbClr val="5A4103"/>
                </a:solidFill>
                <a:latin typeface="210 NuriGothic Regular"/>
              </a:rPr>
              <a:t>&gt;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5036800" y="3352800"/>
            <a:ext cx="3390900" cy="3175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1800" b="0" i="0" u="none" strike="noStrike">
                <a:solidFill>
                  <a:srgbClr val="000000"/>
                </a:solidFill>
                <a:ea typeface="210 NuriGothic Regular"/>
              </a:rPr>
              <a:t>설문조사</a:t>
            </a:r>
            <a:r>
              <a:rPr lang="en-US" sz="1800" b="0" i="0" u="none" strike="noStrike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1800" b="0" i="0" u="none" strike="noStrike">
                <a:solidFill>
                  <a:srgbClr val="000000"/>
                </a:solidFill>
                <a:ea typeface="210 NuriGothic Regular"/>
              </a:rPr>
              <a:t>인원</a:t>
            </a:r>
            <a:r>
              <a:rPr lang="en-US" sz="1800" b="0" i="0" u="none" strike="noStrike">
                <a:solidFill>
                  <a:srgbClr val="000000"/>
                </a:solidFill>
                <a:latin typeface="210 NuriGothic Regular"/>
              </a:rPr>
              <a:t> 660</a:t>
            </a:r>
            <a:r>
              <a:rPr lang="ko-KR" sz="1800" b="0" i="0" u="none" strike="noStrike">
                <a:solidFill>
                  <a:srgbClr val="000000"/>
                </a:solidFill>
                <a:ea typeface="210 NuriGothic Regular"/>
              </a:rPr>
              <a:t>명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3487400" y="9753600"/>
            <a:ext cx="98806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99600"/>
              </a:lnSpc>
            </a:pP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출처</a:t>
            </a:r>
            <a:r>
              <a:rPr lang="en-US" sz="1300" b="0" i="0" u="none" strike="noStrike">
                <a:solidFill>
                  <a:srgbClr val="000000"/>
                </a:solidFill>
                <a:latin typeface="210 NuriGothic Regular"/>
              </a:rPr>
              <a:t>: GNU News, 「</a:t>
            </a: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대학생</a:t>
            </a:r>
            <a:r>
              <a:rPr lang="en-US" sz="1300" b="0" i="0" u="none" strike="noStrike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전공서적</a:t>
            </a:r>
            <a:r>
              <a:rPr lang="en-US" sz="1300" b="0" i="0" u="none" strike="noStrike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구매</a:t>
            </a:r>
            <a:r>
              <a:rPr lang="en-US" sz="1300" b="0" i="0" u="none" strike="noStrike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부담</a:t>
            </a:r>
            <a:r>
              <a:rPr lang="en-US" sz="1300" b="0" i="0" u="none" strike="noStrike">
                <a:solidFill>
                  <a:srgbClr val="000000"/>
                </a:solidFill>
                <a:ea typeface="210 NuriGothic Regular"/>
              </a:rPr>
              <a:t>」, 2023</a:t>
            </a:r>
          </a:p>
          <a:p>
            <a:pPr lvl="0" algn="l">
              <a:lnSpc>
                <a:spcPct val="99600"/>
              </a:lnSpc>
            </a:pP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출처</a:t>
            </a:r>
            <a:r>
              <a:rPr lang="en-US" sz="1300" b="0" i="0" u="none" strike="noStrike">
                <a:solidFill>
                  <a:srgbClr val="000000"/>
                </a:solidFill>
                <a:latin typeface="210 NuriGothic Regular"/>
              </a:rPr>
              <a:t>: KCI </a:t>
            </a: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논문자료</a:t>
            </a:r>
            <a:r>
              <a:rPr lang="en-US" sz="1300" b="0" i="0" u="none" strike="noStrike">
                <a:solidFill>
                  <a:srgbClr val="000000"/>
                </a:solidFill>
                <a:latin typeface="210 NuriGothic Regular"/>
              </a:rPr>
              <a:t>, 「</a:t>
            </a: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대학생의</a:t>
            </a:r>
            <a:r>
              <a:rPr lang="en-US" sz="1300" b="0" i="0" u="none" strike="noStrike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전공서적</a:t>
            </a:r>
            <a:r>
              <a:rPr lang="en-US" sz="1300" b="0" i="0" u="none" strike="noStrike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이용</a:t>
            </a:r>
            <a:r>
              <a:rPr lang="en-US" sz="1300" b="0" i="0" u="none" strike="noStrike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실태</a:t>
            </a:r>
            <a:r>
              <a:rPr lang="en-US" sz="1300" b="0" i="0" u="none" strike="noStrike">
                <a:solidFill>
                  <a:srgbClr val="000000"/>
                </a:solidFill>
                <a:latin typeface="210 NuriGothic Regular"/>
              </a:rPr>
              <a:t> </a:t>
            </a:r>
            <a:r>
              <a:rPr lang="ko-KR" sz="1300" b="0" i="0" u="none" strike="noStrike">
                <a:solidFill>
                  <a:srgbClr val="000000"/>
                </a:solidFill>
                <a:ea typeface="210 NuriGothic Regular"/>
              </a:rPr>
              <a:t>연구</a:t>
            </a:r>
            <a:r>
              <a:rPr lang="en-US" sz="1300" b="0" i="0" u="none" strike="noStrike">
                <a:solidFill>
                  <a:srgbClr val="000000"/>
                </a:solidFill>
                <a:ea typeface="210 NuriGothic Regular"/>
              </a:rPr>
              <a:t>」, 2020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9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0" y="850900"/>
            <a:ext cx="444500" cy="444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2540000"/>
            <a:ext cx="8585200" cy="7226300"/>
          </a:xfrm>
          <a:prstGeom prst="rect">
            <a:avLst/>
          </a:prstGeom>
          <a:effectLst>
            <a:outerShdw blurRad="1946830" dir="5400000">
              <a:srgbClr val="9D7100">
                <a:alpha val="10000"/>
              </a:srgbClr>
            </a:outerShdw>
          </a:effectLst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600" y="2540000"/>
            <a:ext cx="8585200" cy="6350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0600" y="2857500"/>
            <a:ext cx="8585200" cy="5080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31800" y="2489200"/>
            <a:ext cx="355600" cy="3556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4775200" y="2794000"/>
            <a:ext cx="8572500" cy="355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ko-KR" sz="2000" b="0" i="0" u="none" strike="noStrike" spc="-100">
                <a:solidFill>
                  <a:srgbClr val="2B1D00"/>
                </a:solidFill>
                <a:ea typeface="210 NuriGothic Regular"/>
              </a:rPr>
              <a:t>목표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232400" y="3708400"/>
            <a:ext cx="53848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전공서적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거래의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경제적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효율성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제공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83200" y="4356100"/>
            <a:ext cx="73025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대학생들이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합리적인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가격에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대학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서적을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사고팔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수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있도록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하여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금전적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부담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감소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800" y="5486400"/>
            <a:ext cx="7162800" cy="1016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5232400" y="5892800"/>
            <a:ext cx="53848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버려지는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전공책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,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다시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살리는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거래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232400" y="6502400"/>
            <a:ext cx="7950200" cy="762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방치되거나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버려지는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전공서적이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많다는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점에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착안하여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,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책들을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다시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필요한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사람에게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전달해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낭비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없이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실용적인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소비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도움</a:t>
            </a: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11800" y="7480300"/>
            <a:ext cx="7162800" cy="1016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5232400" y="7848600"/>
            <a:ext cx="71628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대학생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특화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플랫폼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제공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및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거래의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편의성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향상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232400" y="8572500"/>
            <a:ext cx="76835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2800"/>
              </a:lnSpc>
            </a:pP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학과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/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학년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/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전공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및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교양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선택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필터를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통해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맞춤형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거래가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가능하게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하여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,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실제로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필요한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사용자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간의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정확한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매칭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유도</a:t>
            </a:r>
          </a:p>
          <a:p>
            <a:pPr lvl="0" algn="l">
              <a:lnSpc>
                <a:spcPct val="132800"/>
              </a:lnSpc>
            </a:pPr>
            <a:endParaRPr lang="ko-KR" sz="2000" b="0" i="0" u="none" strike="noStrike">
              <a:solidFill>
                <a:srgbClr val="2B1D00">
                  <a:alpha val="60000"/>
                </a:srgbClr>
              </a:solidFill>
              <a:ea typeface="210 NuriGothic Regular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460500" y="812800"/>
            <a:ext cx="9423400" cy="1346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1300"/>
              </a:lnSpc>
            </a:pP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프로젝트</a:t>
            </a:r>
            <a:r>
              <a:rPr lang="en-US" sz="7600" b="0" i="0" u="none" strike="noStrike" spc="-6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목표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987800" y="-4013200"/>
            <a:ext cx="10312400" cy="183134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850900"/>
            <a:ext cx="444500" cy="444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100" y="2679700"/>
            <a:ext cx="4826000" cy="31369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511300" y="3200400"/>
            <a:ext cx="39243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상세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이미지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확대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기능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24000" y="3822700"/>
            <a:ext cx="3911600" cy="157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책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상태를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명확히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확인할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수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있도록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,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상세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페이지에서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이미지를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클릭하면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크게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확대해서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볼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수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있는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기능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추가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예정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7400" y="6184900"/>
            <a:ext cx="5930900" cy="3136900"/>
          </a:xfrm>
          <a:prstGeom prst="rect">
            <a:avLst/>
          </a:prstGeom>
          <a:effectLst>
            <a:outerShdw blurRad="208209" dist="24128" dir="5400000">
              <a:srgbClr val="9D7100">
                <a:alpha val="6000"/>
              </a:srgbClr>
            </a:outerShdw>
          </a:effectLst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1600" y="2679700"/>
            <a:ext cx="4826000" cy="3136900"/>
          </a:xfrm>
          <a:prstGeom prst="rect">
            <a:avLst/>
          </a:prstGeom>
          <a:effectLst>
            <a:outerShdw blurRad="208209" dist="24128" dir="5400000">
              <a:srgbClr val="9D7100">
                <a:alpha val="6000"/>
              </a:srgbClr>
            </a:outerShdw>
          </a:effectLst>
        </p:spPr>
      </p:pic>
      <p:sp>
        <p:nvSpPr>
          <p:cNvPr id="9" name="TextBox 9"/>
          <p:cNvSpPr txBox="1"/>
          <p:nvPr/>
        </p:nvSpPr>
        <p:spPr>
          <a:xfrm>
            <a:off x="6794500" y="3200400"/>
            <a:ext cx="39243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다국어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지원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921500" y="3822700"/>
            <a:ext cx="39116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유학생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및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외국인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사용자도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쉽게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이용할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수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있도록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영어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,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중국어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등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다국어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번역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기능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제공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계획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76100" y="2679700"/>
            <a:ext cx="4826000" cy="31369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2420600" y="3200400"/>
            <a:ext cx="39243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AI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기반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책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정보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자동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입력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268200" y="3822700"/>
            <a:ext cx="4216400" cy="1574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글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작성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시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책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제목만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입력하면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, AI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가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자동으로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저자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,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출판사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,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발행연도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등을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자동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완성해주는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기능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도입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예정</a:t>
            </a:r>
          </a:p>
          <a:p>
            <a:pPr lvl="0" algn="ctr">
              <a:lnSpc>
                <a:spcPct val="132800"/>
              </a:lnSpc>
            </a:pP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→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사용자의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입력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부담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최소화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460500" y="812800"/>
            <a:ext cx="9423400" cy="1346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1300"/>
              </a:lnSpc>
            </a:pP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개선할</a:t>
            </a:r>
            <a:r>
              <a:rPr lang="en-US" sz="7600" b="0" i="0" u="none" strike="noStrike" spc="-6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점</a:t>
            </a:r>
            <a:r>
              <a:rPr lang="en-US" sz="7600" b="0" i="0" u="none" strike="noStrike" spc="-6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및</a:t>
            </a:r>
            <a:r>
              <a:rPr lang="en-US" sz="7600" b="0" i="0" u="none" strike="noStrike" spc="-6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향후</a:t>
            </a:r>
            <a:r>
              <a:rPr lang="en-US" sz="7600" b="0" i="0" u="none" strike="noStrike" spc="-6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7600" b="0" i="0" u="none" strike="noStrike" spc="-600">
                <a:solidFill>
                  <a:srgbClr val="2B1D00"/>
                </a:solidFill>
                <a:ea typeface="210 NuriGothic Regular"/>
              </a:rPr>
              <a:t>계획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642100" y="6743700"/>
            <a:ext cx="4572000" cy="482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채팅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필터링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및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비매너</a:t>
            </a:r>
            <a:r>
              <a:rPr lang="en-US" sz="2700" b="0" i="0" u="none" strike="noStrike" spc="-100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2700" b="0" i="0" u="none" strike="noStrike" spc="-100">
                <a:solidFill>
                  <a:srgbClr val="2B1D00"/>
                </a:solidFill>
                <a:ea typeface="210 NuriGothic Regular"/>
              </a:rPr>
              <a:t>방지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426200" y="7543800"/>
            <a:ext cx="5067300" cy="1168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2800"/>
              </a:lnSpc>
            </a:pP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거래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중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발생할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수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있는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욕설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·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비속어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·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비매너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대화를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자동으로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감지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및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차단</a:t>
            </a:r>
          </a:p>
          <a:p>
            <a:pPr lvl="0" algn="ctr">
              <a:lnSpc>
                <a:spcPct val="132800"/>
              </a:lnSpc>
            </a:pP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→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건전한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거래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환경</a:t>
            </a:r>
            <a:r>
              <a:rPr lang="en-US" sz="2000" b="0" i="0" u="none" strike="noStrike">
                <a:solidFill>
                  <a:srgbClr val="2B1D00">
                    <a:alpha val="60000"/>
                  </a:srgbClr>
                </a:solidFill>
                <a:latin typeface="210 NuriGothic Regular"/>
              </a:rPr>
              <a:t> </a:t>
            </a:r>
            <a:r>
              <a:rPr lang="ko-KR" sz="2000" b="0" i="0" u="none" strike="noStrike">
                <a:solidFill>
                  <a:srgbClr val="2B1D00">
                    <a:alpha val="60000"/>
                  </a:srgbClr>
                </a:solidFill>
                <a:ea typeface="210 NuriGothic Regular"/>
              </a:rPr>
              <a:t>유지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100" y="850900"/>
            <a:ext cx="444500" cy="4445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193800" y="850900"/>
            <a:ext cx="9423400" cy="1346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1300"/>
              </a:lnSpc>
            </a:pPr>
            <a:r>
              <a:rPr lang="ko-KR" sz="7600" b="0" i="0" u="none" strike="noStrike" spc="-600" dirty="0">
                <a:solidFill>
                  <a:srgbClr val="2B1D00"/>
                </a:solidFill>
                <a:ea typeface="210 NuriGothic Regular"/>
              </a:rPr>
              <a:t>시연</a:t>
            </a:r>
          </a:p>
        </p:txBody>
      </p:sp>
      <p:pic>
        <p:nvPicPr>
          <p:cNvPr id="5" name="2025-06-05 02-53-06">
            <a:hlinkClick r:id="" action="ppaction://media"/>
            <a:extLst>
              <a:ext uri="{FF2B5EF4-FFF2-40B4-BE49-F238E27FC236}">
                <a16:creationId xmlns:a16="http://schemas.microsoft.com/office/drawing/2014/main" id="{1E2B37D3-2A35-A4D8-7B9D-DBDC92B7D3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8724900"/>
            <a:ext cx="17145000" cy="12065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965700" y="3251200"/>
            <a:ext cx="8343900" cy="331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1300"/>
              </a:lnSpc>
            </a:pPr>
            <a:r>
              <a:rPr lang="en-US" sz="18600" b="0" i="0" u="none" strike="noStrike" spc="-1500">
                <a:solidFill>
                  <a:srgbClr val="2B1D00"/>
                </a:solidFill>
                <a:latin typeface="210 NuriGothic Regular"/>
              </a:rPr>
              <a:t>Q&amp;A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295900" y="6489700"/>
            <a:ext cx="7950200" cy="558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3100" b="0" i="0" u="none" strike="noStrike">
                <a:solidFill>
                  <a:srgbClr val="2B1D00"/>
                </a:solidFill>
                <a:ea typeface="210 NuriGothic Regular"/>
              </a:rPr>
              <a:t>자유롭게</a:t>
            </a:r>
            <a:r>
              <a:rPr lang="en-US" sz="31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3100" b="0" i="0" u="none" strike="noStrike">
                <a:solidFill>
                  <a:srgbClr val="2B1D00"/>
                </a:solidFill>
                <a:ea typeface="210 NuriGothic Regular"/>
              </a:rPr>
              <a:t>질문해</a:t>
            </a:r>
            <a:r>
              <a:rPr lang="en-US" sz="3100" b="0" i="0" u="none" strike="noStrike">
                <a:solidFill>
                  <a:srgbClr val="2B1D00"/>
                </a:solidFill>
                <a:latin typeface="210 NuriGothic Regular"/>
              </a:rPr>
              <a:t> </a:t>
            </a:r>
            <a:r>
              <a:rPr lang="ko-KR" sz="3100" b="0" i="0" u="none" strike="noStrike">
                <a:solidFill>
                  <a:srgbClr val="2B1D00"/>
                </a:solidFill>
                <a:ea typeface="210 NuriGothic Regular"/>
              </a:rPr>
              <a:t>주세요</a:t>
            </a:r>
            <a:r>
              <a:rPr lang="en-US" sz="3100" b="0" i="0" u="none" strike="noStrike">
                <a:solidFill>
                  <a:srgbClr val="2B1D00"/>
                </a:solidFill>
                <a:latin typeface="210 NuriGothic Regular"/>
              </a:rPr>
              <a:t>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287</Words>
  <Application>Microsoft Office PowerPoint</Application>
  <PresentationFormat>사용자 지정</PresentationFormat>
  <Paragraphs>40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210 NuriGothic Regular</vt:lpstr>
      <vt:lpstr>Gabia Maeumgyeol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315</dc:creator>
  <cp:lastModifiedBy>USER</cp:lastModifiedBy>
  <cp:revision>3</cp:revision>
  <dcterms:created xsi:type="dcterms:W3CDTF">2006-08-16T00:00:00Z</dcterms:created>
  <dcterms:modified xsi:type="dcterms:W3CDTF">2025-06-05T03:19:29Z</dcterms:modified>
</cp:coreProperties>
</file>

<file path=docProps/thumbnail.jpeg>
</file>